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85">
          <p15:clr>
            <a:srgbClr val="A4A3A4"/>
          </p15:clr>
        </p15:guide>
        <p15:guide id="2" pos="392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42" roundtripDataSignature="AMtx7mgne95s9ROEHafjteSzAz7sbDSa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85" orient="horz"/>
        <p:guide pos="392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c0501e304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6c0501e304_1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c0501e304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6c0501e304_1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6c0501e304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6c0501e304_1_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6c0501e304_1_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6c0501e304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6c0501e304_1_6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c0501e304_1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c0501e304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6c0501e304_1_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c0501e30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6c0501e304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c0501e30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g6c0501e304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6c0501e30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g6c0501e304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6c0501e30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6c0501e304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6c0501e30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6c0501e304_0_3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6c0501e30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6c0501e304_0_5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6c0501e30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6c0501e304_0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6c0501e30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g6c0501e304_0_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6c0501e30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g6c0501e304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6c0501e30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6c0501e304_0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6c0501e30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6c0501e304_0_1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c0501e30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6c0501e304_1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6c0501e304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6c0501e304_0_1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6c0501e30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6c0501e304_0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6c0501e304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6c0501e304_0_1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6c0501e30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6c0501e304_0_13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6c0501e304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6c0501e304_0_1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6c0501e304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6c0501e304_0_1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c0501e304_0_4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6c0501e304_0_4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c0501e304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6c0501e304_0_4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c0501e304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6c0501e304_0_4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6c0501e304_0_29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g6c0501e304_0_29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g6c0501e304_0_2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6c0501e304_0_3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g6c0501e304_0_3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g6c0501e304_0_3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6c0501e304_0_3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page">
  <p:cSld name="Title page">
    <p:bg>
      <p:bgPr>
        <a:solidFill>
          <a:srgbClr val="262626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g6c0501e304_0_335"/>
          <p:cNvGrpSpPr/>
          <p:nvPr/>
        </p:nvGrpSpPr>
        <p:grpSpPr>
          <a:xfrm>
            <a:off x="633304" y="-648376"/>
            <a:ext cx="733500" cy="2367600"/>
            <a:chOff x="685136" y="-246616"/>
            <a:chExt cx="733500" cy="2367600"/>
          </a:xfrm>
        </p:grpSpPr>
        <p:sp>
          <p:nvSpPr>
            <p:cNvPr id="56" name="Google Shape;56;g6c0501e304_0_335"/>
            <p:cNvSpPr/>
            <p:nvPr/>
          </p:nvSpPr>
          <p:spPr>
            <a:xfrm>
              <a:off x="685136" y="-246616"/>
              <a:ext cx="733500" cy="23676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tab-rgb.eps" id="57" name="Google Shape;57;g6c0501e304_0_335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807308" y="1380149"/>
              <a:ext cx="489121" cy="62080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" name="Google Shape;58;g6c0501e304_0_335"/>
          <p:cNvSpPr txBox="1"/>
          <p:nvPr>
            <p:ph type="title"/>
          </p:nvPr>
        </p:nvSpPr>
        <p:spPr>
          <a:xfrm>
            <a:off x="502903" y="2766523"/>
            <a:ext cx="77343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1" i="0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" name="Google Shape;59;g6c0501e304_0_335"/>
          <p:cNvSpPr txBox="1"/>
          <p:nvPr>
            <p:ph idx="1" type="body"/>
          </p:nvPr>
        </p:nvSpPr>
        <p:spPr>
          <a:xfrm>
            <a:off x="530694" y="4709821"/>
            <a:ext cx="7734300" cy="2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1" sz="1100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0" name="Google Shape;60;g6c0501e304_0_335"/>
          <p:cNvSpPr txBox="1"/>
          <p:nvPr>
            <p:ph idx="2" type="body"/>
          </p:nvPr>
        </p:nvSpPr>
        <p:spPr>
          <a:xfrm>
            <a:off x="530694" y="2443859"/>
            <a:ext cx="7734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0" sz="1800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Section Header">
    <p:bg>
      <p:bgPr>
        <a:solidFill>
          <a:srgbClr val="660B13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c0501e304_0_342"/>
          <p:cNvSpPr txBox="1"/>
          <p:nvPr/>
        </p:nvSpPr>
        <p:spPr>
          <a:xfrm>
            <a:off x="1378689" y="2390509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g6c0501e304_0_342"/>
          <p:cNvSpPr txBox="1"/>
          <p:nvPr/>
        </p:nvSpPr>
        <p:spPr>
          <a:xfrm>
            <a:off x="1378689" y="2390509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g6c0501e304_0_342"/>
          <p:cNvSpPr txBox="1"/>
          <p:nvPr/>
        </p:nvSpPr>
        <p:spPr>
          <a:xfrm>
            <a:off x="1378689" y="2390509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6c0501e304_0_342"/>
          <p:cNvSpPr txBox="1"/>
          <p:nvPr>
            <p:ph type="title"/>
          </p:nvPr>
        </p:nvSpPr>
        <p:spPr>
          <a:xfrm>
            <a:off x="506694" y="2274522"/>
            <a:ext cx="68025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  <a:defRPr b="1" i="0" sz="4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g6c0501e304_0_342"/>
          <p:cNvSpPr txBox="1"/>
          <p:nvPr>
            <p:ph idx="1" type="body"/>
          </p:nvPr>
        </p:nvSpPr>
        <p:spPr>
          <a:xfrm>
            <a:off x="526131" y="2031339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1400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67" name="Google Shape;67;g6c0501e304_0_342"/>
          <p:cNvSpPr/>
          <p:nvPr/>
        </p:nvSpPr>
        <p:spPr>
          <a:xfrm>
            <a:off x="-14942" y="2032000"/>
            <a:ext cx="148500" cy="8367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only: white">
  <p:cSld name="Content only: whit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6c0501e304_0_349"/>
          <p:cNvSpPr txBox="1"/>
          <p:nvPr>
            <p:ph type="ctrTitle"/>
          </p:nvPr>
        </p:nvSpPr>
        <p:spPr>
          <a:xfrm>
            <a:off x="529827" y="75907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3000"/>
              <a:buFont typeface="Arial"/>
              <a:buNone/>
              <a:defRPr b="1" i="0" sz="3000" cap="none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g6c0501e304_0_349"/>
          <p:cNvSpPr/>
          <p:nvPr/>
        </p:nvSpPr>
        <p:spPr>
          <a:xfrm>
            <a:off x="0" y="957832"/>
            <a:ext cx="82800" cy="387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g6c0501e304_0_349"/>
          <p:cNvSpPr txBox="1"/>
          <p:nvPr>
            <p:ph idx="1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72" name="Google Shape;72;g6c0501e304_0_349"/>
          <p:cNvSpPr txBox="1"/>
          <p:nvPr/>
        </p:nvSpPr>
        <p:spPr>
          <a:xfrm>
            <a:off x="3556000" y="3541059"/>
            <a:ext cx="184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g6c0501e304_0_349"/>
          <p:cNvSpPr txBox="1"/>
          <p:nvPr>
            <p:ph idx="2" type="body"/>
          </p:nvPr>
        </p:nvSpPr>
        <p:spPr>
          <a:xfrm>
            <a:off x="518824" y="1629404"/>
            <a:ext cx="8015700" cy="28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AutoNum type="arabicPeriod"/>
              <a:defRPr sz="18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02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404041"/>
              </a:buClr>
              <a:buSzPts val="1600"/>
              <a:buChar char="○"/>
              <a:defRPr sz="16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404041"/>
              </a:buClr>
              <a:buSzPts val="1600"/>
              <a:buChar char="■"/>
              <a:defRPr sz="16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404041"/>
              </a:buClr>
              <a:buSzPts val="1600"/>
              <a:buChar char="●"/>
              <a:defRPr sz="16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404041"/>
              </a:buClr>
              <a:buSzPts val="1600"/>
              <a:buChar char="○"/>
              <a:defRPr sz="16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grpSp>
        <p:nvGrpSpPr>
          <p:cNvPr id="74" name="Google Shape;74;g6c0501e304_0_349"/>
          <p:cNvGrpSpPr/>
          <p:nvPr/>
        </p:nvGrpSpPr>
        <p:grpSpPr>
          <a:xfrm>
            <a:off x="-30788" y="4661517"/>
            <a:ext cx="9228600" cy="528990"/>
            <a:chOff x="-30788" y="4661517"/>
            <a:chExt cx="9228600" cy="528990"/>
          </a:xfrm>
        </p:grpSpPr>
        <p:sp>
          <p:nvSpPr>
            <p:cNvPr id="75" name="Google Shape;75;g6c0501e304_0_349"/>
            <p:cNvSpPr/>
            <p:nvPr/>
          </p:nvSpPr>
          <p:spPr>
            <a:xfrm>
              <a:off x="-30788" y="4734807"/>
              <a:ext cx="9228600" cy="455700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g6c0501e304_0_349"/>
            <p:cNvSpPr/>
            <p:nvPr/>
          </p:nvSpPr>
          <p:spPr>
            <a:xfrm>
              <a:off x="635303" y="4661517"/>
              <a:ext cx="387300" cy="5289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tab-rgb.eps" id="77" name="Google Shape;77;g6c0501e304_0_349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99798" y="4726863"/>
              <a:ext cx="258208" cy="327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" name="Google Shape;78;g6c0501e304_0_349"/>
            <p:cNvSpPr txBox="1"/>
            <p:nvPr/>
          </p:nvSpPr>
          <p:spPr>
            <a:xfrm>
              <a:off x="1030972" y="4823737"/>
              <a:ext cx="3613500" cy="2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INDIANA UNIVERSITY BLOOMINGTON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and photo: white">
  <p:cSld name="Content and photo: white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c0501e304_0_360"/>
          <p:cNvSpPr txBox="1"/>
          <p:nvPr>
            <p:ph type="title"/>
          </p:nvPr>
        </p:nvSpPr>
        <p:spPr>
          <a:xfrm>
            <a:off x="525303" y="464386"/>
            <a:ext cx="4560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3000"/>
              <a:buFont typeface="Arial"/>
              <a:buNone/>
              <a:defRPr b="1" i="0" sz="30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g6c0501e304_0_360"/>
          <p:cNvSpPr txBox="1"/>
          <p:nvPr>
            <p:ph idx="1" type="body"/>
          </p:nvPr>
        </p:nvSpPr>
        <p:spPr>
          <a:xfrm>
            <a:off x="525303" y="1629405"/>
            <a:ext cx="4560600" cy="27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404041"/>
              </a:buClr>
              <a:buSzPts val="1800"/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404041"/>
              </a:buClr>
              <a:buSzPts val="1800"/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404041"/>
              </a:buClr>
              <a:buSzPts val="1800"/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404041"/>
              </a:buClr>
              <a:buSzPts val="1800"/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82" name="Google Shape;82;g6c0501e304_0_360"/>
          <p:cNvSpPr/>
          <p:nvPr>
            <p:ph idx="2" type="pic"/>
          </p:nvPr>
        </p:nvSpPr>
        <p:spPr>
          <a:xfrm>
            <a:off x="5573058" y="0"/>
            <a:ext cx="35709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g6c0501e304_0_360"/>
          <p:cNvSpPr/>
          <p:nvPr/>
        </p:nvSpPr>
        <p:spPr>
          <a:xfrm>
            <a:off x="0" y="486799"/>
            <a:ext cx="82800" cy="387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g6c0501e304_0_360"/>
          <p:cNvGrpSpPr/>
          <p:nvPr/>
        </p:nvGrpSpPr>
        <p:grpSpPr>
          <a:xfrm>
            <a:off x="635303" y="4661517"/>
            <a:ext cx="387300" cy="528900"/>
            <a:chOff x="635303" y="4661517"/>
            <a:chExt cx="387300" cy="528900"/>
          </a:xfrm>
        </p:grpSpPr>
        <p:sp>
          <p:nvSpPr>
            <p:cNvPr id="85" name="Google Shape;85;g6c0501e304_0_360"/>
            <p:cNvSpPr/>
            <p:nvPr/>
          </p:nvSpPr>
          <p:spPr>
            <a:xfrm>
              <a:off x="635303" y="4661517"/>
              <a:ext cx="387300" cy="5289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tab-rgb.eps" id="86" name="Google Shape;86;g6c0501e304_0_360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99798" y="4726863"/>
              <a:ext cx="258208" cy="3277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with footer: white">
  <p:cSld name="Blank with footer: white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g6c0501e304_0_368"/>
          <p:cNvGrpSpPr/>
          <p:nvPr/>
        </p:nvGrpSpPr>
        <p:grpSpPr>
          <a:xfrm>
            <a:off x="-30788" y="4661517"/>
            <a:ext cx="9228600" cy="528990"/>
            <a:chOff x="-30788" y="4661517"/>
            <a:chExt cx="9228600" cy="528990"/>
          </a:xfrm>
        </p:grpSpPr>
        <p:sp>
          <p:nvSpPr>
            <p:cNvPr id="89" name="Google Shape;89;g6c0501e304_0_368"/>
            <p:cNvSpPr/>
            <p:nvPr/>
          </p:nvSpPr>
          <p:spPr>
            <a:xfrm>
              <a:off x="-30788" y="4734807"/>
              <a:ext cx="9228600" cy="455700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g6c0501e304_0_368"/>
            <p:cNvSpPr/>
            <p:nvPr/>
          </p:nvSpPr>
          <p:spPr>
            <a:xfrm>
              <a:off x="635303" y="4661517"/>
              <a:ext cx="387300" cy="5289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tab-rgb.eps" id="91" name="Google Shape;91;g6c0501e304_0_368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99798" y="4726863"/>
              <a:ext cx="258208" cy="327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g6c0501e304_0_368"/>
            <p:cNvSpPr txBox="1"/>
            <p:nvPr/>
          </p:nvSpPr>
          <p:spPr>
            <a:xfrm>
              <a:off x="1030972" y="4823737"/>
              <a:ext cx="3613500" cy="2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INDIANA UNIVERSITY BLOOMINGTON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only: black">
  <p:cSld name="Content only: black">
    <p:bg>
      <p:bgPr>
        <a:solidFill>
          <a:srgbClr val="262626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c0501e304_0_374"/>
          <p:cNvSpPr txBox="1"/>
          <p:nvPr>
            <p:ph type="ctrTitle"/>
          </p:nvPr>
        </p:nvSpPr>
        <p:spPr>
          <a:xfrm>
            <a:off x="523348" y="75907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1" i="0" sz="300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g6c0501e304_0_374"/>
          <p:cNvSpPr txBox="1"/>
          <p:nvPr>
            <p:ph idx="1" type="subTitle"/>
          </p:nvPr>
        </p:nvSpPr>
        <p:spPr>
          <a:xfrm>
            <a:off x="523348" y="1630404"/>
            <a:ext cx="8011200" cy="28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6" name="Google Shape;96;g6c0501e304_0_374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100">
                <a:solidFill>
                  <a:srgbClr val="A6A6A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97" name="Google Shape;97;g6c0501e304_0_374"/>
          <p:cNvSpPr/>
          <p:nvPr/>
        </p:nvSpPr>
        <p:spPr>
          <a:xfrm>
            <a:off x="0" y="957832"/>
            <a:ext cx="82800" cy="387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" name="Google Shape;98;g6c0501e304_0_374"/>
          <p:cNvGrpSpPr/>
          <p:nvPr/>
        </p:nvGrpSpPr>
        <p:grpSpPr>
          <a:xfrm>
            <a:off x="-30788" y="4661517"/>
            <a:ext cx="9228600" cy="528990"/>
            <a:chOff x="-30788" y="4661517"/>
            <a:chExt cx="9228600" cy="528990"/>
          </a:xfrm>
        </p:grpSpPr>
        <p:sp>
          <p:nvSpPr>
            <p:cNvPr id="99" name="Google Shape;99;g6c0501e304_0_374"/>
            <p:cNvSpPr/>
            <p:nvPr/>
          </p:nvSpPr>
          <p:spPr>
            <a:xfrm>
              <a:off x="-30788" y="4734807"/>
              <a:ext cx="9228600" cy="455700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6c0501e304_0_374"/>
            <p:cNvSpPr/>
            <p:nvPr/>
          </p:nvSpPr>
          <p:spPr>
            <a:xfrm>
              <a:off x="635303" y="4661517"/>
              <a:ext cx="387300" cy="5289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tab-rgb.eps" id="101" name="Google Shape;101;g6c0501e304_0_37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99798" y="4726863"/>
              <a:ext cx="258208" cy="327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" name="Google Shape;102;g6c0501e304_0_374"/>
            <p:cNvSpPr txBox="1"/>
            <p:nvPr/>
          </p:nvSpPr>
          <p:spPr>
            <a:xfrm>
              <a:off x="1030972" y="4823737"/>
              <a:ext cx="3613500" cy="2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INDIANA UNIVERSITY BLOOMINGTON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and photo: black">
  <p:cSld name="Content and photo: black">
    <p:bg>
      <p:bgPr>
        <a:solidFill>
          <a:srgbClr val="252626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c0501e304_0_384"/>
          <p:cNvSpPr txBox="1"/>
          <p:nvPr>
            <p:ph type="title"/>
          </p:nvPr>
        </p:nvSpPr>
        <p:spPr>
          <a:xfrm>
            <a:off x="530124" y="464386"/>
            <a:ext cx="45606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1" i="0" sz="3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5" name="Google Shape;105;g6c0501e304_0_384"/>
          <p:cNvSpPr txBox="1"/>
          <p:nvPr>
            <p:ph idx="1" type="body"/>
          </p:nvPr>
        </p:nvSpPr>
        <p:spPr>
          <a:xfrm>
            <a:off x="530124" y="1629404"/>
            <a:ext cx="45606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06" name="Google Shape;106;g6c0501e304_0_384"/>
          <p:cNvSpPr/>
          <p:nvPr>
            <p:ph idx="2" type="pic"/>
          </p:nvPr>
        </p:nvSpPr>
        <p:spPr>
          <a:xfrm>
            <a:off x="5564909" y="0"/>
            <a:ext cx="35709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g6c0501e304_0_384"/>
          <p:cNvSpPr/>
          <p:nvPr/>
        </p:nvSpPr>
        <p:spPr>
          <a:xfrm>
            <a:off x="-15847" y="486799"/>
            <a:ext cx="82800" cy="387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" name="Google Shape;108;g6c0501e304_0_384"/>
          <p:cNvGrpSpPr/>
          <p:nvPr/>
        </p:nvGrpSpPr>
        <p:grpSpPr>
          <a:xfrm>
            <a:off x="635303" y="4661517"/>
            <a:ext cx="387300" cy="528900"/>
            <a:chOff x="635303" y="4661517"/>
            <a:chExt cx="387300" cy="528900"/>
          </a:xfrm>
        </p:grpSpPr>
        <p:sp>
          <p:nvSpPr>
            <p:cNvPr id="109" name="Google Shape;109;g6c0501e304_0_384"/>
            <p:cNvSpPr/>
            <p:nvPr/>
          </p:nvSpPr>
          <p:spPr>
            <a:xfrm>
              <a:off x="635303" y="4661517"/>
              <a:ext cx="387300" cy="5289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tab-rgb.eps" id="110" name="Google Shape;110;g6c0501e304_0_384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99798" y="4726863"/>
              <a:ext cx="258208" cy="327726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with footer: black">
  <p:cSld name="Blank with footer: black">
    <p:bg>
      <p:bgPr>
        <a:solidFill>
          <a:srgbClr val="252626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g6c0501e304_0_392"/>
          <p:cNvGrpSpPr/>
          <p:nvPr/>
        </p:nvGrpSpPr>
        <p:grpSpPr>
          <a:xfrm>
            <a:off x="-30788" y="4661517"/>
            <a:ext cx="9228600" cy="528990"/>
            <a:chOff x="-30788" y="4661517"/>
            <a:chExt cx="9228600" cy="528990"/>
          </a:xfrm>
        </p:grpSpPr>
        <p:sp>
          <p:nvSpPr>
            <p:cNvPr id="113" name="Google Shape;113;g6c0501e304_0_392"/>
            <p:cNvSpPr/>
            <p:nvPr/>
          </p:nvSpPr>
          <p:spPr>
            <a:xfrm>
              <a:off x="-30788" y="4734807"/>
              <a:ext cx="9228600" cy="455700"/>
            </a:xfrm>
            <a:prstGeom prst="rect">
              <a:avLst/>
            </a:prstGeom>
            <a:solidFill>
              <a:srgbClr val="69030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6c0501e304_0_392"/>
            <p:cNvSpPr/>
            <p:nvPr/>
          </p:nvSpPr>
          <p:spPr>
            <a:xfrm>
              <a:off x="635303" y="4661517"/>
              <a:ext cx="387300" cy="528900"/>
            </a:xfrm>
            <a:prstGeom prst="rect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descr="tab-rgb.eps" id="115" name="Google Shape;115;g6c0501e304_0_392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699798" y="4726863"/>
              <a:ext cx="258208" cy="327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" name="Google Shape;116;g6c0501e304_0_392"/>
            <p:cNvSpPr txBox="1"/>
            <p:nvPr/>
          </p:nvSpPr>
          <p:spPr>
            <a:xfrm>
              <a:off x="1030972" y="4823737"/>
              <a:ext cx="3613500" cy="23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INDIANA UNIVERSITY BLOOMINGTON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6c0501e304_0_29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g6c0501e304_0_2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losing slide with IUPUI lockup">
  <p:cSld name="Closing slide with IUPUI lockup">
    <p:bg>
      <p:bgPr>
        <a:solidFill>
          <a:srgbClr val="690304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c0501e304_0_398"/>
          <p:cNvSpPr txBox="1"/>
          <p:nvPr>
            <p:ph idx="1" type="body"/>
          </p:nvPr>
        </p:nvSpPr>
        <p:spPr>
          <a:xfrm>
            <a:off x="536602" y="680397"/>
            <a:ext cx="7859100" cy="27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119" name="Google Shape;119;g6c0501e304_0_398"/>
          <p:cNvSpPr/>
          <p:nvPr/>
        </p:nvSpPr>
        <p:spPr>
          <a:xfrm>
            <a:off x="-15847" y="680397"/>
            <a:ext cx="82800" cy="3873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6c0501e304_0_398"/>
          <p:cNvSpPr/>
          <p:nvPr/>
        </p:nvSpPr>
        <p:spPr>
          <a:xfrm>
            <a:off x="631042" y="4235585"/>
            <a:ext cx="536100" cy="922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g6c0501e304_0_398"/>
          <p:cNvPicPr preferRelativeResize="0"/>
          <p:nvPr/>
        </p:nvPicPr>
        <p:blipFill rotWithShape="1">
          <a:blip r:embed="rId2">
            <a:alphaModFix/>
          </a:blip>
          <a:srcRect b="28721" l="11082" r="-1556" t="-150"/>
          <a:stretch/>
        </p:blipFill>
        <p:spPr>
          <a:xfrm>
            <a:off x="1240484" y="4147274"/>
            <a:ext cx="4622224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ab-rgb.eps" id="122" name="Google Shape;122;g6c0501e304_0_3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345" y="4326066"/>
            <a:ext cx="357525" cy="453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6c0501e304_0_3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g6c0501e304_0_3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g6c0501e304_0_3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6c0501e304_0_3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g6c0501e304_0_30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g6c0501e304_0_30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g6c0501e304_0_3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6c0501e304_0_3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g6c0501e304_0_3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6c0501e304_0_31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g6c0501e304_0_31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g6c0501e304_0_3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6c0501e304_0_31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g6c0501e304_0_3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6c0501e304_0_3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g6c0501e304_0_32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g6c0501e304_0_32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g6c0501e304_0_32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g6c0501e304_0_3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6c0501e304_0_32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g6c0501e304_0_3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6c0501e304_0_2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g6c0501e304_0_2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g6c0501e304_0_2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0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2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"/>
          <p:cNvSpPr txBox="1"/>
          <p:nvPr>
            <p:ph type="title"/>
          </p:nvPr>
        </p:nvSpPr>
        <p:spPr>
          <a:xfrm>
            <a:off x="502903" y="2766523"/>
            <a:ext cx="77343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3600"/>
              <a:t>Final Presentation</a:t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t/>
            </a:r>
            <a:endParaRPr sz="1800">
              <a:solidFill>
                <a:srgbClr val="999999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1800">
                <a:solidFill>
                  <a:srgbClr val="999999"/>
                </a:solidFill>
              </a:rPr>
              <a:t>Arpit Shah</a:t>
            </a:r>
            <a:endParaRPr sz="1800">
              <a:solidFill>
                <a:srgbClr val="999999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1800">
                <a:solidFill>
                  <a:srgbClr val="999999"/>
                </a:solidFill>
              </a:rPr>
              <a:t>Neha Pai</a:t>
            </a:r>
            <a:endParaRPr sz="1800">
              <a:solidFill>
                <a:srgbClr val="999999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n-US" sz="1800">
                <a:solidFill>
                  <a:srgbClr val="999999"/>
                </a:solidFill>
              </a:rPr>
              <a:t>Nikita Bafna</a:t>
            </a:r>
            <a:endParaRPr sz="1800">
              <a:solidFill>
                <a:srgbClr val="999999"/>
              </a:solidFill>
            </a:endParaRPr>
          </a:p>
        </p:txBody>
      </p:sp>
      <p:sp>
        <p:nvSpPr>
          <p:cNvPr id="128" name="Google Shape;128;p1"/>
          <p:cNvSpPr txBox="1"/>
          <p:nvPr>
            <p:ph idx="1" type="body"/>
          </p:nvPr>
        </p:nvSpPr>
        <p:spPr>
          <a:xfrm>
            <a:off x="530694" y="4709821"/>
            <a:ext cx="7734222" cy="2776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INDIANA UNIVERSITY BLOOMINGTON</a:t>
            </a:r>
            <a:endParaRPr/>
          </a:p>
        </p:txBody>
      </p:sp>
      <p:sp>
        <p:nvSpPr>
          <p:cNvPr id="129" name="Google Shape;129;p1"/>
          <p:cNvSpPr txBox="1"/>
          <p:nvPr>
            <p:ph idx="2" type="body"/>
          </p:nvPr>
        </p:nvSpPr>
        <p:spPr>
          <a:xfrm>
            <a:off x="530656" y="2039509"/>
            <a:ext cx="77343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Z534 Search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6c0501e304_1_16"/>
          <p:cNvSpPr txBox="1"/>
          <p:nvPr/>
        </p:nvSpPr>
        <p:spPr>
          <a:xfrm>
            <a:off x="519027" y="408700"/>
            <a:ext cx="3427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980000"/>
                </a:solidFill>
              </a:rPr>
              <a:t>Prediction Formulae</a:t>
            </a:r>
            <a:endParaRPr b="1" sz="2400">
              <a:solidFill>
                <a:srgbClr val="980000"/>
              </a:solidFill>
            </a:endParaRPr>
          </a:p>
        </p:txBody>
      </p:sp>
      <p:sp>
        <p:nvSpPr>
          <p:cNvPr id="186" name="Google Shape;186;g6c0501e304_1_16"/>
          <p:cNvSpPr txBox="1"/>
          <p:nvPr/>
        </p:nvSpPr>
        <p:spPr>
          <a:xfrm>
            <a:off x="324650" y="930775"/>
            <a:ext cx="79740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Based CF Model							        Item Based CF Model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pic>
        <p:nvPicPr>
          <p:cNvPr id="187" name="Google Shape;187;g6c0501e304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88" y="1659650"/>
            <a:ext cx="4143374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g6c0501e304_1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0675" y="1559625"/>
            <a:ext cx="3448050" cy="126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6c0501e304_1_16"/>
          <p:cNvSpPr txBox="1"/>
          <p:nvPr/>
        </p:nvSpPr>
        <p:spPr>
          <a:xfrm>
            <a:off x="324650" y="2603200"/>
            <a:ext cx="79740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	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			Model Based : SVD Decomposition</a:t>
            </a:r>
            <a:endParaRPr b="1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0" name="Google Shape;190;g6c0501e304_1_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806" y="3312900"/>
            <a:ext cx="7783493" cy="126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6c0501e304_1_31"/>
          <p:cNvSpPr txBox="1"/>
          <p:nvPr/>
        </p:nvSpPr>
        <p:spPr>
          <a:xfrm>
            <a:off x="519027" y="408700"/>
            <a:ext cx="3427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980000"/>
                </a:solidFill>
              </a:rPr>
              <a:t> Evaluation</a:t>
            </a:r>
            <a:endParaRPr b="1" sz="2400">
              <a:solidFill>
                <a:srgbClr val="980000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980000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980000"/>
              </a:solidFill>
            </a:endParaRPr>
          </a:p>
        </p:txBody>
      </p:sp>
      <p:sp>
        <p:nvSpPr>
          <p:cNvPr id="196" name="Google Shape;196;g6c0501e304_1_31"/>
          <p:cNvSpPr txBox="1"/>
          <p:nvPr/>
        </p:nvSpPr>
        <p:spPr>
          <a:xfrm>
            <a:off x="622300" y="1014500"/>
            <a:ext cx="7767600" cy="8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500">
                <a:solidFill>
                  <a:srgbClr val="980000"/>
                </a:solidFill>
              </a:rPr>
              <a:t>Root Mean Square Error</a:t>
            </a:r>
            <a:r>
              <a:rPr lang="en-US" sz="1500">
                <a:solidFill>
                  <a:srgbClr val="111111"/>
                </a:solidFill>
              </a:rPr>
              <a:t>: </a:t>
            </a:r>
            <a:r>
              <a:rPr lang="en-US" sz="1600">
                <a:solidFill>
                  <a:srgbClr val="111111"/>
                </a:solidFill>
                <a:highlight>
                  <a:srgbClr val="FFFFFF"/>
                </a:highlight>
              </a:rPr>
              <a:t>RMSE is just the square root of MSE. The square root is introduced to make scale of the errors to be the same as the scale of targets.</a:t>
            </a:r>
            <a:endParaRPr sz="16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1111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1111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1111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97" name="Google Shape;197;g6c0501e304_1_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9225" y="1931200"/>
            <a:ext cx="3333749" cy="104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g6c0501e304_1_31"/>
          <p:cNvSpPr txBox="1"/>
          <p:nvPr/>
        </p:nvSpPr>
        <p:spPr>
          <a:xfrm>
            <a:off x="902900" y="3013050"/>
            <a:ext cx="7213200" cy="15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User-based </a:t>
            </a: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Collaborative</a:t>
            </a: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 Filtering RMSE: 3.8441</a:t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Item-based </a:t>
            </a: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Collaborative</a:t>
            </a: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 Filtering RMSE: 3.8460</a:t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Model based SVD RMSE : 3.8350</a:t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c0501e304_1_53"/>
          <p:cNvSpPr txBox="1"/>
          <p:nvPr/>
        </p:nvSpPr>
        <p:spPr>
          <a:xfrm>
            <a:off x="519027" y="408700"/>
            <a:ext cx="3427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980000"/>
                </a:solidFill>
              </a:rPr>
              <a:t> Evaluation</a:t>
            </a:r>
            <a:endParaRPr b="1" sz="2400">
              <a:solidFill>
                <a:srgbClr val="980000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980000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980000"/>
              </a:solidFill>
            </a:endParaRPr>
          </a:p>
        </p:txBody>
      </p:sp>
      <p:sp>
        <p:nvSpPr>
          <p:cNvPr id="204" name="Google Shape;204;g6c0501e304_1_53"/>
          <p:cNvSpPr txBox="1"/>
          <p:nvPr/>
        </p:nvSpPr>
        <p:spPr>
          <a:xfrm>
            <a:off x="622300" y="1090700"/>
            <a:ext cx="7767600" cy="8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980000"/>
                </a:solidFill>
              </a:rPr>
              <a:t>Mean Average Error</a:t>
            </a:r>
            <a:r>
              <a:rPr lang="en-US" sz="1600">
                <a:solidFill>
                  <a:srgbClr val="111111"/>
                </a:solidFill>
              </a:rPr>
              <a:t> : MAE computes the average of the absolute difference between the predictions and true ratings.</a:t>
            </a:r>
            <a:endParaRPr sz="16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1111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1111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11111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5" name="Google Shape;205;g6c0501e304_1_53"/>
          <p:cNvSpPr txBox="1"/>
          <p:nvPr/>
        </p:nvSpPr>
        <p:spPr>
          <a:xfrm>
            <a:off x="899500" y="2840150"/>
            <a:ext cx="7213200" cy="8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User-based </a:t>
            </a: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Collaborative</a:t>
            </a: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 Filtering MAE: 3.8047</a:t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Item-based </a:t>
            </a: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Collaborative</a:t>
            </a: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 Filtering MAE: 3.8068</a:t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38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M</a:t>
            </a:r>
            <a:r>
              <a:rPr lang="en-US" sz="1600">
                <a:solidFill>
                  <a:srgbClr val="212121"/>
                </a:solidFill>
                <a:highlight>
                  <a:srgbClr val="FFFFFF"/>
                </a:highlight>
              </a:rPr>
              <a:t>odel based SVD MAE : 3.7831</a:t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8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21212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g6c0501e304_1_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775" y="1897100"/>
            <a:ext cx="3491098" cy="94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6c0501e304_1_64"/>
          <p:cNvSpPr txBox="1"/>
          <p:nvPr>
            <p:ph type="title"/>
          </p:nvPr>
        </p:nvSpPr>
        <p:spPr>
          <a:xfrm>
            <a:off x="525300" y="271625"/>
            <a:ext cx="8229900" cy="677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980000"/>
                </a:solidFill>
              </a:rPr>
              <a:t>Recommendation using Hybrid based model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213" name="Google Shape;213;g6c0501e304_1_64"/>
          <p:cNvSpPr txBox="1"/>
          <p:nvPr>
            <p:ph idx="1" type="body"/>
          </p:nvPr>
        </p:nvSpPr>
        <p:spPr>
          <a:xfrm>
            <a:off x="525300" y="949325"/>
            <a:ext cx="6981900" cy="332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Worked with textual information - Categories and Attributes data of Business.json file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Categories</a:t>
            </a: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 Picked : Food or Restaurant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Only picked attributes where the value is True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Nested attributes were concatenated with underscore(‘_’)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Combined Attributes and Categories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accent2"/>
                </a:solidFill>
                <a:highlight>
                  <a:srgbClr val="FFFFFF"/>
                </a:highlight>
              </a:rPr>
              <a:t>Category : ['Mexican', 'Restaurants', 'Patisserie/Cake Shop', 'Food', 'Bars', 'Nightlife']</a:t>
            </a:r>
            <a:endParaRPr sz="150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accent2"/>
                </a:solidFill>
                <a:highlight>
                  <a:srgbClr val="FFFFFF"/>
                </a:highlight>
              </a:rPr>
              <a:t>Attribute : {'BikeParking': 'True', 'BusinessParking': {'garage': False, 'street': False, 'validated': False, 'lot': True, 'valet': False}</a:t>
            </a:r>
            <a:endParaRPr sz="150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accent2"/>
                </a:solidFill>
                <a:highlight>
                  <a:srgbClr val="FFFFFF"/>
                </a:highlight>
              </a:rPr>
              <a:t>Combined_features: ['Mexican', 'Restaurants', 'Patisserie/Cake Shop', 'Food', 'Bars', 'Nightlife', 'BikeParking', 'BusinessParking_lot’]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c0501e304_1_73"/>
          <p:cNvSpPr txBox="1"/>
          <p:nvPr>
            <p:ph type="title"/>
          </p:nvPr>
        </p:nvSpPr>
        <p:spPr>
          <a:xfrm>
            <a:off x="525300" y="271625"/>
            <a:ext cx="8229900" cy="677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980000"/>
                </a:solidFill>
              </a:rPr>
              <a:t>Recommendation using Hybrid based model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220" name="Google Shape;220;g6c0501e304_1_73"/>
          <p:cNvSpPr txBox="1"/>
          <p:nvPr>
            <p:ph idx="1" type="body"/>
          </p:nvPr>
        </p:nvSpPr>
        <p:spPr>
          <a:xfrm>
            <a:off x="525300" y="949325"/>
            <a:ext cx="6981900" cy="3320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Clustered businesses using K - means algorithm into 50 classes based on TF-IDF Vectorization on textual information created before.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Similar users clustered together.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Used these clusters to generate predicted ratings based on </a:t>
            </a: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collaborative</a:t>
            </a: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 filtering.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238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•"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Got better performance.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Evaluation</a:t>
            </a:r>
            <a:r>
              <a:rPr lang="en-US" sz="1500">
                <a:solidFill>
                  <a:srgbClr val="000000"/>
                </a:solidFill>
                <a:highlight>
                  <a:srgbClr val="FFFFFF"/>
                </a:highlight>
              </a:rPr>
              <a:t>: </a:t>
            </a:r>
            <a:endParaRPr sz="15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accent2"/>
                </a:solidFill>
                <a:highlight>
                  <a:srgbClr val="FFFFFF"/>
                </a:highlight>
              </a:rPr>
              <a:t>Hybrid model RMSE: 3.6544</a:t>
            </a:r>
            <a:endParaRPr sz="150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accent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accent2"/>
                </a:solidFill>
                <a:highlight>
                  <a:srgbClr val="FFFFFF"/>
                </a:highlight>
              </a:rPr>
              <a:t>Hybrid model MAE: 3.6014</a:t>
            </a:r>
            <a:endParaRPr sz="1500">
              <a:solidFill>
                <a:schemeClr val="accent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6"/>
          <p:cNvSpPr txBox="1"/>
          <p:nvPr>
            <p:ph type="title"/>
          </p:nvPr>
        </p:nvSpPr>
        <p:spPr>
          <a:xfrm>
            <a:off x="526119" y="2807097"/>
            <a:ext cx="68025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r>
              <a:rPr lang="en-US"/>
              <a:t>Review Keyphrase Extraction &amp; Retrieval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26" name="Google Shape;226;p6"/>
          <p:cNvSpPr txBox="1"/>
          <p:nvPr>
            <p:ph idx="1" type="body"/>
          </p:nvPr>
        </p:nvSpPr>
        <p:spPr>
          <a:xfrm>
            <a:off x="526131" y="2031339"/>
            <a:ext cx="3700462" cy="25241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SECTION 2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"/>
          <p:cNvSpPr txBox="1"/>
          <p:nvPr>
            <p:ph type="ctrTitle"/>
          </p:nvPr>
        </p:nvSpPr>
        <p:spPr>
          <a:xfrm>
            <a:off x="523348" y="759070"/>
            <a:ext cx="8004409" cy="69906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Problem Statement</a:t>
            </a:r>
            <a:endParaRPr/>
          </a:p>
        </p:txBody>
      </p:sp>
      <p:sp>
        <p:nvSpPr>
          <p:cNvPr id="232" name="Google Shape;232;p7"/>
          <p:cNvSpPr txBox="1"/>
          <p:nvPr>
            <p:ph idx="1" type="subTitle"/>
          </p:nvPr>
        </p:nvSpPr>
        <p:spPr>
          <a:xfrm>
            <a:off x="523348" y="1630404"/>
            <a:ext cx="8011069" cy="2818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Extracting relevant key phrases from reviews of businesses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Indexation and Retrieval of Business Reviews based on selected tags</a:t>
            </a:r>
            <a:endParaRPr/>
          </a:p>
          <a:p>
            <a:pPr indent="0" lvl="0" marL="3429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7"/>
          <p:cNvSpPr txBox="1"/>
          <p:nvPr>
            <p:ph idx="2" type="body"/>
          </p:nvPr>
        </p:nvSpPr>
        <p:spPr>
          <a:xfrm>
            <a:off x="4833956" y="284947"/>
            <a:ext cx="3700462" cy="252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Problem Statement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4" name="Google Shape;234;p7"/>
          <p:cNvSpPr txBox="1"/>
          <p:nvPr>
            <p:ph type="ctrTitle"/>
          </p:nvPr>
        </p:nvSpPr>
        <p:spPr>
          <a:xfrm>
            <a:off x="523285" y="267911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Significance</a:t>
            </a:r>
            <a:endParaRPr/>
          </a:p>
        </p:txBody>
      </p:sp>
      <p:sp>
        <p:nvSpPr>
          <p:cNvPr id="235" name="Google Shape;235;p7"/>
          <p:cNvSpPr txBox="1"/>
          <p:nvPr>
            <p:ph idx="1" type="subTitle"/>
          </p:nvPr>
        </p:nvSpPr>
        <p:spPr>
          <a:xfrm>
            <a:off x="523288" y="3536428"/>
            <a:ext cx="80112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Extract User interested in certain features associated with businesses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User may want to read reviews related to specific features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6c0501e304_0_1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Current System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1" name="Google Shape;241;g6c0501e304_0_1"/>
          <p:cNvSpPr txBox="1"/>
          <p:nvPr>
            <p:ph type="ctrTitle"/>
          </p:nvPr>
        </p:nvSpPr>
        <p:spPr>
          <a:xfrm>
            <a:off x="523248" y="53726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Yelp current system</a:t>
            </a:r>
            <a:endParaRPr/>
          </a:p>
        </p:txBody>
      </p:sp>
      <p:sp>
        <p:nvSpPr>
          <p:cNvPr id="242" name="Google Shape;242;g6c0501e304_0_1"/>
          <p:cNvSpPr txBox="1"/>
          <p:nvPr>
            <p:ph idx="1" type="subTitle"/>
          </p:nvPr>
        </p:nvSpPr>
        <p:spPr>
          <a:xfrm>
            <a:off x="523250" y="1394575"/>
            <a:ext cx="3700500" cy="29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User cannot view popular review phrases and use it to extract reviews of his choice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Only option to search tags and retrieve reviews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g6c0501e304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5000" y="1394575"/>
            <a:ext cx="4334823" cy="300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6c0501e304_0_13"/>
          <p:cNvSpPr txBox="1"/>
          <p:nvPr>
            <p:ph type="title"/>
          </p:nvPr>
        </p:nvSpPr>
        <p:spPr>
          <a:xfrm>
            <a:off x="526119" y="2807097"/>
            <a:ext cx="68025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r>
              <a:rPr lang="en-US"/>
              <a:t>Review Keyphrase Extraction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49" name="Google Shape;249;g6c0501e304_0_13"/>
          <p:cNvSpPr txBox="1"/>
          <p:nvPr>
            <p:ph idx="1" type="body"/>
          </p:nvPr>
        </p:nvSpPr>
        <p:spPr>
          <a:xfrm>
            <a:off x="526131" y="2031339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SECTION 2.1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6c0501e304_0_18"/>
          <p:cNvSpPr txBox="1"/>
          <p:nvPr>
            <p:ph type="ctrTitle"/>
          </p:nvPr>
        </p:nvSpPr>
        <p:spPr>
          <a:xfrm>
            <a:off x="523348" y="75907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Current </a:t>
            </a:r>
            <a:r>
              <a:rPr lang="en-US"/>
              <a:t>Work on Keyphrase Extraction</a:t>
            </a:r>
            <a:endParaRPr/>
          </a:p>
        </p:txBody>
      </p:sp>
      <p:sp>
        <p:nvSpPr>
          <p:cNvPr id="255" name="Google Shape;255;g6c0501e304_0_18"/>
          <p:cNvSpPr txBox="1"/>
          <p:nvPr>
            <p:ph idx="1" type="subTitle"/>
          </p:nvPr>
        </p:nvSpPr>
        <p:spPr>
          <a:xfrm>
            <a:off x="523348" y="1630404"/>
            <a:ext cx="8011200" cy="28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RAKE (Rapid Automatic Keyword Extraction)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/>
              <a:t>Simple Statistical Approach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rPr lang="en-US"/>
              <a:t>Uses a list of stopwords and phrase delimiters to detect the most relevant words or phrases in a piece of text.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PKE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End-to-end keyphrase extraction pipeline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TF-IDF Based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Graph Based Approaches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3429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g6c0501e304_0_18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Current Work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"/>
          <p:cNvSpPr txBox="1"/>
          <p:nvPr>
            <p:ph type="title"/>
          </p:nvPr>
        </p:nvSpPr>
        <p:spPr>
          <a:xfrm>
            <a:off x="526119" y="2596847"/>
            <a:ext cx="68025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r>
              <a:rPr lang="en-US"/>
              <a:t>Yelp Recommendation System</a:t>
            </a:r>
            <a:endParaRPr/>
          </a:p>
        </p:txBody>
      </p:sp>
      <p:sp>
        <p:nvSpPr>
          <p:cNvPr id="135" name="Google Shape;135;p2"/>
          <p:cNvSpPr txBox="1"/>
          <p:nvPr>
            <p:ph idx="1" type="body"/>
          </p:nvPr>
        </p:nvSpPr>
        <p:spPr>
          <a:xfrm>
            <a:off x="526131" y="2031339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SECTION 1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6c0501e304_0_27"/>
          <p:cNvSpPr txBox="1"/>
          <p:nvPr>
            <p:ph type="ctrTitle"/>
          </p:nvPr>
        </p:nvSpPr>
        <p:spPr>
          <a:xfrm>
            <a:off x="523348" y="75907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Our Approach</a:t>
            </a:r>
            <a:endParaRPr/>
          </a:p>
        </p:txBody>
      </p:sp>
      <p:sp>
        <p:nvSpPr>
          <p:cNvPr id="262" name="Google Shape;262;g6c0501e304_0_27"/>
          <p:cNvSpPr txBox="1"/>
          <p:nvPr>
            <p:ph idx="1" type="subTitle"/>
          </p:nvPr>
        </p:nvSpPr>
        <p:spPr>
          <a:xfrm>
            <a:off x="523348" y="1630404"/>
            <a:ext cx="8011200" cy="28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Extend PageRank Based Text Summarization learnt in class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Represent Document as a network whose nodes are candidate keyphrases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Find a score that is associated with each vertex, which represents the “importance” or “power” of that vertex within the graph.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Unsupervised Method</a:t>
            </a:r>
            <a:endParaRPr/>
          </a:p>
          <a:p>
            <a:pPr indent="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3429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6c0501e304_0_27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Our Approach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264" name="Google Shape;264;g6c0501e304_0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0325" y="3444479"/>
            <a:ext cx="5469374" cy="113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6c0501e304_0_38"/>
          <p:cNvSpPr txBox="1"/>
          <p:nvPr>
            <p:ph type="ctrTitle"/>
          </p:nvPr>
        </p:nvSpPr>
        <p:spPr>
          <a:xfrm>
            <a:off x="523348" y="75907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Data Preprocessing on Reviews</a:t>
            </a:r>
            <a:endParaRPr/>
          </a:p>
        </p:txBody>
      </p:sp>
      <p:sp>
        <p:nvSpPr>
          <p:cNvPr id="270" name="Google Shape;270;g6c0501e304_0_38"/>
          <p:cNvSpPr txBox="1"/>
          <p:nvPr>
            <p:ph idx="1" type="subTitle"/>
          </p:nvPr>
        </p:nvSpPr>
        <p:spPr>
          <a:xfrm>
            <a:off x="523348" y="1630404"/>
            <a:ext cx="8011200" cy="28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AutoNum type="arabicPeriod"/>
            </a:pPr>
            <a:r>
              <a:rPr lang="en-US"/>
              <a:t>Let’s Focus of Restaurants of Nevada State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We will focus on 15 Businesses with &gt;50 reviews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Lemmatizing words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Converting string into lower case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Removing stop words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Removing special characters and numbers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6c0501e304_0_38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Data Preprocessing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c0501e304_0_54"/>
          <p:cNvSpPr txBox="1"/>
          <p:nvPr>
            <p:ph type="ctrTitle"/>
          </p:nvPr>
        </p:nvSpPr>
        <p:spPr>
          <a:xfrm>
            <a:off x="523348" y="75907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Getting Started with code!</a:t>
            </a:r>
            <a:endParaRPr/>
          </a:p>
        </p:txBody>
      </p:sp>
      <p:sp>
        <p:nvSpPr>
          <p:cNvPr id="277" name="Google Shape;277;g6c0501e304_0_54"/>
          <p:cNvSpPr txBox="1"/>
          <p:nvPr>
            <p:ph idx="1" type="subTitle"/>
          </p:nvPr>
        </p:nvSpPr>
        <p:spPr>
          <a:xfrm>
            <a:off x="523348" y="1630404"/>
            <a:ext cx="8011200" cy="28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Used  N-gram based approach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Generated Unigrams, Bi-grams, Tri-grams to generate Graph Nodes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Used networkx package to build graph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Score nodes using default pagerank algorithm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Graph generated for every business using all reviews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Importance Scores Computed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Extract most popular Tags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6c0501e304_0_54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Problem Statement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8"/>
          <p:cNvSpPr txBox="1"/>
          <p:nvPr>
            <p:ph type="title"/>
          </p:nvPr>
        </p:nvSpPr>
        <p:spPr>
          <a:xfrm>
            <a:off x="530124" y="464386"/>
            <a:ext cx="4560579" cy="77931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Sample Generated Tags</a:t>
            </a:r>
            <a:endParaRPr/>
          </a:p>
        </p:txBody>
      </p:sp>
      <p:sp>
        <p:nvSpPr>
          <p:cNvPr id="284" name="Google Shape;284;p8"/>
          <p:cNvSpPr/>
          <p:nvPr>
            <p:ph idx="2" type="pic"/>
          </p:nvPr>
        </p:nvSpPr>
        <p:spPr>
          <a:xfrm>
            <a:off x="5564909" y="0"/>
            <a:ext cx="3570941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80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275" y="1725025"/>
            <a:ext cx="8493071" cy="205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6c0501e304_0_62"/>
          <p:cNvSpPr txBox="1"/>
          <p:nvPr>
            <p:ph type="ctrTitle"/>
          </p:nvPr>
        </p:nvSpPr>
        <p:spPr>
          <a:xfrm>
            <a:off x="523348" y="75907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Evaluation</a:t>
            </a:r>
            <a:endParaRPr/>
          </a:p>
        </p:txBody>
      </p:sp>
      <p:sp>
        <p:nvSpPr>
          <p:cNvPr id="291" name="Google Shape;291;g6c0501e304_0_62"/>
          <p:cNvSpPr txBox="1"/>
          <p:nvPr>
            <p:ph idx="1" type="subTitle"/>
          </p:nvPr>
        </p:nvSpPr>
        <p:spPr>
          <a:xfrm>
            <a:off x="523348" y="1630404"/>
            <a:ext cx="8011200" cy="28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ROUGE - Recall-Oriented Understudy for Gisting Evaluation</a:t>
            </a:r>
            <a:endParaRPr/>
          </a:p>
          <a:p>
            <a:pPr indent="0" lvl="1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A</a:t>
            </a:r>
            <a:r>
              <a:rPr lang="en-US"/>
              <a:t> set of metrics for evaluating automatic summarization of texts as well as machine translations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6c0501e304_0_62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Problem Statement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293" name="Google Shape;293;g6c0501e304_0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1825" y="3635127"/>
            <a:ext cx="5002371" cy="73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g6c0501e304_0_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350" y="2486900"/>
            <a:ext cx="4807125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9"/>
          <p:cNvSpPr txBox="1"/>
          <p:nvPr/>
        </p:nvSpPr>
        <p:spPr>
          <a:xfrm>
            <a:off x="519019" y="408706"/>
            <a:ext cx="2540102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rgbClr val="A6A6A6"/>
                </a:solidFill>
              </a:rPr>
              <a:t>Evaluation</a:t>
            </a:r>
            <a:endParaRPr sz="1100">
              <a:solidFill>
                <a:srgbClr val="A6A6A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A6A6A6"/>
              </a:solidFill>
            </a:endParaRPr>
          </a:p>
        </p:txBody>
      </p:sp>
      <p:pic>
        <p:nvPicPr>
          <p:cNvPr id="300" name="Google Shape;300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325" y="1105224"/>
            <a:ext cx="7530502" cy="3233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6c0501e304_0_73"/>
          <p:cNvSpPr txBox="1"/>
          <p:nvPr>
            <p:ph type="title"/>
          </p:nvPr>
        </p:nvSpPr>
        <p:spPr>
          <a:xfrm>
            <a:off x="526119" y="2807097"/>
            <a:ext cx="68025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r>
              <a:rPr lang="en-US"/>
              <a:t>Indexation and Retrieval of Relevant Reviews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06" name="Google Shape;306;g6c0501e304_0_73"/>
          <p:cNvSpPr txBox="1"/>
          <p:nvPr>
            <p:ph idx="1" type="body"/>
          </p:nvPr>
        </p:nvSpPr>
        <p:spPr>
          <a:xfrm>
            <a:off x="526131" y="2031339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SECTION 2.2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c0501e304_0_79"/>
          <p:cNvSpPr txBox="1"/>
          <p:nvPr>
            <p:ph type="ctrTitle"/>
          </p:nvPr>
        </p:nvSpPr>
        <p:spPr>
          <a:xfrm>
            <a:off x="523348" y="75907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Motive</a:t>
            </a:r>
            <a:endParaRPr/>
          </a:p>
        </p:txBody>
      </p:sp>
      <p:sp>
        <p:nvSpPr>
          <p:cNvPr id="312" name="Google Shape;312;g6c0501e304_0_79"/>
          <p:cNvSpPr txBox="1"/>
          <p:nvPr>
            <p:ph idx="1" type="subTitle"/>
          </p:nvPr>
        </p:nvSpPr>
        <p:spPr>
          <a:xfrm>
            <a:off x="523350" y="1630403"/>
            <a:ext cx="80112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Given the most popular tags, allow user to select tags and extract relevant reviews using information retrieval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6c0501e304_0_79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6c0501e304_0_111"/>
          <p:cNvSpPr txBox="1"/>
          <p:nvPr>
            <p:ph type="ctrTitle"/>
          </p:nvPr>
        </p:nvSpPr>
        <p:spPr>
          <a:xfrm>
            <a:off x="406035" y="35472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Indexation using Whoosh</a:t>
            </a:r>
            <a:endParaRPr/>
          </a:p>
        </p:txBody>
      </p:sp>
      <p:sp>
        <p:nvSpPr>
          <p:cNvPr id="319" name="Google Shape;319;g6c0501e304_0_111"/>
          <p:cNvSpPr txBox="1"/>
          <p:nvPr>
            <p:ph idx="1" type="subTitle"/>
          </p:nvPr>
        </p:nvSpPr>
        <p:spPr>
          <a:xfrm>
            <a:off x="402588" y="1053721"/>
            <a:ext cx="8011200" cy="23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Fast, pure-Python full text indexing, search, and spell checking library.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Pythonic API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Fielded indexing and search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Fast indexing and retrieval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indexed - Business_id | User_id | Review | Business_name | Date | Username | Review_id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6c0501e304_0_111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Code!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321" name="Google Shape;321;g6c0501e304_0_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3475" y="3212599"/>
            <a:ext cx="6829425" cy="125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6c0501e304_0_129"/>
          <p:cNvSpPr txBox="1"/>
          <p:nvPr>
            <p:ph type="ctrTitle"/>
          </p:nvPr>
        </p:nvSpPr>
        <p:spPr>
          <a:xfrm>
            <a:off x="422210" y="82377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Retrieval</a:t>
            </a:r>
            <a:endParaRPr/>
          </a:p>
        </p:txBody>
      </p:sp>
      <p:sp>
        <p:nvSpPr>
          <p:cNvPr id="327" name="Google Shape;327;g6c0501e304_0_129"/>
          <p:cNvSpPr txBox="1"/>
          <p:nvPr>
            <p:ph idx="1" type="subTitle"/>
          </p:nvPr>
        </p:nvSpPr>
        <p:spPr>
          <a:xfrm>
            <a:off x="418763" y="1522771"/>
            <a:ext cx="8011200" cy="23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Implemented the BM25F scoring algorithm using Whoosh Searcher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BM25 - Bag-of-words retrieval function that ranks a set of documents based on the query terms appearing in each document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Used Whoosh QueryParser to parse Reviews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Retrieved top Search results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6c0501e304_0_129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Code!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c0501e304_1_5"/>
          <p:cNvSpPr txBox="1"/>
          <p:nvPr>
            <p:ph idx="1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Yelp Recommendation System</a:t>
            </a:r>
            <a:endParaRPr/>
          </a:p>
        </p:txBody>
      </p:sp>
      <p:sp>
        <p:nvSpPr>
          <p:cNvPr id="141" name="Google Shape;141;g6c0501e304_1_5"/>
          <p:cNvSpPr txBox="1"/>
          <p:nvPr>
            <p:ph idx="2" type="body"/>
          </p:nvPr>
        </p:nvSpPr>
        <p:spPr>
          <a:xfrm>
            <a:off x="307325" y="537350"/>
            <a:ext cx="33321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980000"/>
                </a:solidFill>
              </a:rPr>
              <a:t>Exploratory Data Analysis and Preparation</a:t>
            </a:r>
            <a:endParaRPr b="1" sz="2400">
              <a:solidFill>
                <a:srgbClr val="980000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6685900 Reviews in Review.json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192609 Businesses in Business.json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1637138 Users in Users.json</a:t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/>
              <a:t>Evaluating Businesses</a:t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42" name="Google Shape;142;g6c0501e304_1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1722" y="1180750"/>
            <a:ext cx="5275573" cy="300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6c0501e304_0_118"/>
          <p:cNvSpPr txBox="1"/>
          <p:nvPr>
            <p:ph type="ctrTitle"/>
          </p:nvPr>
        </p:nvSpPr>
        <p:spPr>
          <a:xfrm>
            <a:off x="406035" y="35472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Tools Used</a:t>
            </a:r>
            <a:endParaRPr/>
          </a:p>
        </p:txBody>
      </p:sp>
      <p:sp>
        <p:nvSpPr>
          <p:cNvPr id="334" name="Google Shape;334;g6c0501e304_0_118"/>
          <p:cNvSpPr txBox="1"/>
          <p:nvPr>
            <p:ph idx="1" type="subTitle"/>
          </p:nvPr>
        </p:nvSpPr>
        <p:spPr>
          <a:xfrm>
            <a:off x="402588" y="1053721"/>
            <a:ext cx="8011200" cy="23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Python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Whoosh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Flask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Bootstrap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g6c0501e304_0_118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6c0501e304_0_145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341" name="Google Shape;341;g6c0501e304_0_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9647"/>
            <a:ext cx="8839206" cy="35432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6c0501e304_0_153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347" name="Google Shape;347;g6c0501e304_0_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638" y="284947"/>
            <a:ext cx="8262730" cy="4301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6c0501e304_0_137"/>
          <p:cNvSpPr txBox="1"/>
          <p:nvPr>
            <p:ph type="ctrTitle"/>
          </p:nvPr>
        </p:nvSpPr>
        <p:spPr>
          <a:xfrm>
            <a:off x="406035" y="354720"/>
            <a:ext cx="80043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en-US"/>
              <a:t>Evaluation</a:t>
            </a:r>
            <a:endParaRPr/>
          </a:p>
        </p:txBody>
      </p:sp>
      <p:sp>
        <p:nvSpPr>
          <p:cNvPr id="353" name="Google Shape;353;g6c0501e304_0_137"/>
          <p:cNvSpPr txBox="1"/>
          <p:nvPr>
            <p:ph idx="1" type="subTitle"/>
          </p:nvPr>
        </p:nvSpPr>
        <p:spPr>
          <a:xfrm>
            <a:off x="402575" y="1409550"/>
            <a:ext cx="27675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Difficult to evaluate retrieval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Many Reviews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Long Texts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6c0501e304_0_137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355" name="Google Shape;355;g6c0501e304_0_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7775" y="1144600"/>
            <a:ext cx="6198678" cy="3427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6c0501e304_0_160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361" name="Google Shape;361;g6c0501e304_0_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988" y="284947"/>
            <a:ext cx="7656016" cy="43014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6c0501e304_0_168"/>
          <p:cNvSpPr txBox="1"/>
          <p:nvPr>
            <p:ph idx="2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pic>
        <p:nvPicPr>
          <p:cNvPr id="367" name="Google Shape;367;g6c0501e304_0_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600" y="284950"/>
            <a:ext cx="8690804" cy="41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0"/>
          <p:cNvSpPr txBox="1"/>
          <p:nvPr>
            <p:ph idx="1" type="body"/>
          </p:nvPr>
        </p:nvSpPr>
        <p:spPr>
          <a:xfrm>
            <a:off x="536602" y="680397"/>
            <a:ext cx="7859185" cy="272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3000"/>
              <a:t>Thank you</a:t>
            </a:r>
            <a:endParaRPr sz="3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6c0501e304_0_4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425" y="284947"/>
            <a:ext cx="7113943" cy="43014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c0501e304_0_420"/>
          <p:cNvSpPr txBox="1"/>
          <p:nvPr>
            <p:ph idx="1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Yelp Recommendation System</a:t>
            </a:r>
            <a:endParaRPr/>
          </a:p>
        </p:txBody>
      </p:sp>
      <p:sp>
        <p:nvSpPr>
          <p:cNvPr id="153" name="Google Shape;153;g6c0501e304_0_420"/>
          <p:cNvSpPr txBox="1"/>
          <p:nvPr>
            <p:ph idx="2" type="body"/>
          </p:nvPr>
        </p:nvSpPr>
        <p:spPr>
          <a:xfrm>
            <a:off x="518825" y="537348"/>
            <a:ext cx="4932000" cy="17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Chose Food and Restaurants category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We consider only ‘OPEN’ restaurants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Have at least 50 reviews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Nevada State</a:t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pic>
        <p:nvPicPr>
          <p:cNvPr id="154" name="Google Shape;154;g6c0501e304_0_4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5125" y="1559625"/>
            <a:ext cx="3700500" cy="28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c0501e304_0_413"/>
          <p:cNvSpPr txBox="1"/>
          <p:nvPr>
            <p:ph idx="1" type="body"/>
          </p:nvPr>
        </p:nvSpPr>
        <p:spPr>
          <a:xfrm>
            <a:off x="4833956" y="284947"/>
            <a:ext cx="37005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Yelp Recommendation System</a:t>
            </a:r>
            <a:endParaRPr/>
          </a:p>
        </p:txBody>
      </p:sp>
      <p:sp>
        <p:nvSpPr>
          <p:cNvPr id="160" name="Google Shape;160;g6c0501e304_0_413"/>
          <p:cNvSpPr txBox="1"/>
          <p:nvPr>
            <p:ph idx="2" type="body"/>
          </p:nvPr>
        </p:nvSpPr>
        <p:spPr>
          <a:xfrm>
            <a:off x="518825" y="537345"/>
            <a:ext cx="8015700" cy="39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980000"/>
                </a:solidFill>
              </a:rPr>
              <a:t>Tasks Covered</a:t>
            </a:r>
            <a:endParaRPr b="1" sz="2400">
              <a:solidFill>
                <a:srgbClr val="980000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Collaborative filtering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Content based filtering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Hybrid approach recommendation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Similarity Calculation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Matrix formulation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Prediction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Recommendation</a:t>
            </a:r>
            <a:endParaRPr b="1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Evaluation</a:t>
            </a:r>
            <a:endParaRPr b="1"/>
          </a:p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"/>
          <p:cNvSpPr txBox="1"/>
          <p:nvPr>
            <p:ph type="title"/>
          </p:nvPr>
        </p:nvSpPr>
        <p:spPr>
          <a:xfrm>
            <a:off x="525298" y="464375"/>
            <a:ext cx="77631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404041"/>
              </a:buClr>
              <a:buSzPts val="3000"/>
              <a:buFont typeface="Arial"/>
              <a:buNone/>
            </a:pPr>
            <a:r>
              <a:rPr lang="en-US" sz="2400">
                <a:solidFill>
                  <a:srgbClr val="980000"/>
                </a:solidFill>
              </a:rPr>
              <a:t>Recommendation models</a:t>
            </a:r>
            <a:endParaRPr sz="2400">
              <a:solidFill>
                <a:srgbClr val="980000"/>
              </a:solidFill>
            </a:endParaRPr>
          </a:p>
        </p:txBody>
      </p:sp>
      <p:sp>
        <p:nvSpPr>
          <p:cNvPr id="166" name="Google Shape;166;p3"/>
          <p:cNvSpPr txBox="1"/>
          <p:nvPr>
            <p:ph idx="1" type="body"/>
          </p:nvPr>
        </p:nvSpPr>
        <p:spPr>
          <a:xfrm>
            <a:off x="525300" y="1243775"/>
            <a:ext cx="7763100" cy="31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30200" lvl="0" marL="28575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600"/>
              <a:buAutoNum type="arabicPeriod"/>
            </a:pPr>
            <a:r>
              <a:rPr b="1" lang="en-US" sz="1600">
                <a:solidFill>
                  <a:srgbClr val="000000"/>
                </a:solidFill>
              </a:rPr>
              <a:t>Memory Based</a:t>
            </a:r>
            <a:endParaRPr b="1" sz="1600">
              <a:solidFill>
                <a:srgbClr val="000000"/>
              </a:solidFill>
            </a:endParaRPr>
          </a:p>
          <a:p>
            <a:pPr indent="-330200" lvl="1" marL="8572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600">
                <a:solidFill>
                  <a:srgbClr val="111111"/>
                </a:solidFill>
              </a:rPr>
              <a:t>User based</a:t>
            </a:r>
            <a:r>
              <a:rPr lang="en-US" sz="1600">
                <a:solidFill>
                  <a:srgbClr val="111111"/>
                </a:solidFill>
              </a:rPr>
              <a:t> : </a:t>
            </a:r>
            <a:r>
              <a:rPr lang="en-US" sz="1600">
                <a:solidFill>
                  <a:srgbClr val="111111"/>
                </a:solidFill>
                <a:highlight>
                  <a:srgbClr val="FFFFFF"/>
                </a:highlight>
              </a:rPr>
              <a:t>Measure the similarity between target users and other users.</a:t>
            </a:r>
            <a:r>
              <a:rPr lang="en-US" sz="1600">
                <a:solidFill>
                  <a:srgbClr val="111111"/>
                </a:solidFill>
              </a:rPr>
              <a:t> </a:t>
            </a:r>
            <a:endParaRPr sz="1600">
              <a:solidFill>
                <a:srgbClr val="111111"/>
              </a:solidFill>
            </a:endParaRPr>
          </a:p>
          <a:p>
            <a:pPr indent="-330200" lvl="1" marL="8572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AutoNum type="arabicPeriod"/>
            </a:pPr>
            <a:r>
              <a:rPr b="1" lang="en-US" sz="1600">
                <a:solidFill>
                  <a:srgbClr val="111111"/>
                </a:solidFill>
              </a:rPr>
              <a:t>Item based </a:t>
            </a:r>
            <a:r>
              <a:rPr lang="en-US" sz="1600">
                <a:solidFill>
                  <a:srgbClr val="111111"/>
                </a:solidFill>
              </a:rPr>
              <a:t>: Based on </a:t>
            </a:r>
            <a:r>
              <a:rPr lang="en-US" sz="1600">
                <a:solidFill>
                  <a:srgbClr val="111111"/>
                </a:solidFill>
                <a:highlight>
                  <a:srgbClr val="FFFFFF"/>
                </a:highlight>
              </a:rPr>
              <a:t>the similarity between the items that the target user rated.</a:t>
            </a:r>
            <a:endParaRPr sz="1600">
              <a:solidFill>
                <a:srgbClr val="111111"/>
              </a:solidFill>
              <a:highlight>
                <a:srgbClr val="FFFFFF"/>
              </a:highlight>
            </a:endParaRPr>
          </a:p>
          <a:p>
            <a:pPr indent="-33020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AutoNum type="arabicPeriod"/>
            </a:pPr>
            <a:r>
              <a:rPr b="1" lang="en-US" sz="1600">
                <a:solidFill>
                  <a:srgbClr val="111111"/>
                </a:solidFill>
              </a:rPr>
              <a:t>Model Based</a:t>
            </a:r>
            <a:endParaRPr b="1" sz="1600">
              <a:solidFill>
                <a:srgbClr val="111111"/>
              </a:solidFill>
            </a:endParaRPr>
          </a:p>
          <a:p>
            <a:pPr indent="-330200" lvl="1" marL="8572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1111"/>
              </a:buClr>
              <a:buSzPts val="1600"/>
              <a:buAutoNum type="arabicPeriod"/>
            </a:pPr>
            <a:r>
              <a:rPr b="1" lang="en-US" sz="1600">
                <a:solidFill>
                  <a:srgbClr val="111111"/>
                </a:solidFill>
              </a:rPr>
              <a:t>SVD Decomposition</a:t>
            </a:r>
            <a:r>
              <a:rPr lang="en-US" sz="1600">
                <a:solidFill>
                  <a:srgbClr val="111111"/>
                </a:solidFill>
              </a:rPr>
              <a:t> : Latent factor model to capture the similarity between users and items</a:t>
            </a:r>
            <a:endParaRPr sz="1600">
              <a:solidFill>
                <a:srgbClr val="111111"/>
              </a:solidFill>
            </a:endParaRPr>
          </a:p>
          <a:p>
            <a:pPr indent="-330200" lvl="0" marL="2857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rabicPeriod"/>
            </a:pPr>
            <a:r>
              <a:rPr b="1" lang="en-US" sz="1600">
                <a:solidFill>
                  <a:schemeClr val="dk1"/>
                </a:solidFill>
              </a:rPr>
              <a:t>Hybrid - Content Based + Collaborative</a:t>
            </a:r>
            <a:endParaRPr sz="1600">
              <a:solidFill>
                <a:srgbClr val="111111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11111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"/>
          <p:cNvSpPr txBox="1"/>
          <p:nvPr>
            <p:ph idx="1" type="body"/>
          </p:nvPr>
        </p:nvSpPr>
        <p:spPr>
          <a:xfrm>
            <a:off x="4833956" y="284947"/>
            <a:ext cx="3700462" cy="252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Similarity Calculation</a:t>
            </a:r>
            <a:endParaRPr/>
          </a:p>
        </p:txBody>
      </p:sp>
      <p:sp>
        <p:nvSpPr>
          <p:cNvPr id="172" name="Google Shape;172;p4"/>
          <p:cNvSpPr txBox="1"/>
          <p:nvPr>
            <p:ph idx="2" type="body"/>
          </p:nvPr>
        </p:nvSpPr>
        <p:spPr>
          <a:xfrm>
            <a:off x="518825" y="537345"/>
            <a:ext cx="8015700" cy="39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980000"/>
                </a:solidFill>
              </a:rPr>
              <a:t>Similarity Calculation</a:t>
            </a:r>
            <a:endParaRPr b="1" sz="2400">
              <a:solidFill>
                <a:srgbClr val="980000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>
                <a:solidFill>
                  <a:srgbClr val="000000"/>
                </a:solidFill>
              </a:rPr>
              <a:t>Used Cosine Similarity to calculate </a:t>
            </a:r>
            <a:r>
              <a:rPr lang="en-US">
                <a:solidFill>
                  <a:srgbClr val="000000"/>
                </a:solidFill>
              </a:rPr>
              <a:t>similarity between User-User and Item-Item</a:t>
            </a:r>
            <a:endParaRPr>
              <a:solidFill>
                <a:srgbClr val="000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73" name="Google Shape;17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2900" y="1866675"/>
            <a:ext cx="6634825" cy="189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5"/>
          <p:cNvSpPr txBox="1"/>
          <p:nvPr/>
        </p:nvSpPr>
        <p:spPr>
          <a:xfrm>
            <a:off x="519027" y="408700"/>
            <a:ext cx="34275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980000"/>
                </a:solidFill>
              </a:rPr>
              <a:t>Matrix Formulation</a:t>
            </a:r>
            <a:endParaRPr b="1" sz="2400">
              <a:solidFill>
                <a:srgbClr val="980000"/>
              </a:solidFill>
            </a:endParaRPr>
          </a:p>
        </p:txBody>
      </p:sp>
      <p:sp>
        <p:nvSpPr>
          <p:cNvPr id="179" name="Google Shape;179;p5"/>
          <p:cNvSpPr txBox="1"/>
          <p:nvPr/>
        </p:nvSpPr>
        <p:spPr>
          <a:xfrm>
            <a:off x="679725" y="969650"/>
            <a:ext cx="76188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Created matrix with user_id as rows, business_id as columns(item) and rating as value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Google Shape;18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1900" y="1659650"/>
            <a:ext cx="2414499" cy="230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2019-09-06T15:55:18Z</dcterms:created>
  <dc:creator>Armstrong, Erika L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